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Open Sans" pitchFamily="34" charset="0"/>
      <p:bold r:id="rId15"/>
    </p:embeddedFont>
    <p:embeddedFont>
      <p:font typeface="Open Sans" pitchFamily="34" charset="-122"/>
      <p:bold r:id="rId16"/>
    </p:embeddedFont>
    <p:embeddedFont>
      <p:font typeface="Open Sans" pitchFamily="34" charset="-120"/>
      <p:bold r:id="rId17"/>
    </p:embeddedFont>
    <p:embeddedFont>
      <p:font typeface="Calibri" panose="020F0502020204030204" charset="0"/>
      <p:regular r:id="rId18"/>
      <p:bold r:id="rId19"/>
      <p:italic r:id="rId20"/>
      <p:boldItalic r:id="rId21"/>
    </p:embeddedFont>
    <p:embeddedFont>
      <p:font typeface="Calibri Light" panose="020F0302020204030204" charset="0"/>
      <p:regular r:id="rId22"/>
      <p: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6B01"/>
    <a:srgbClr val="F7660C"/>
    <a:srgbClr val="F7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2"/>
          <a:stretch>
            <a:fillRect/>
          </a:stretch>
        </p:blipFill>
        <p:spPr>
          <a:xfrm>
            <a:off x="9556393" y="4707215"/>
            <a:ext cx="4919305" cy="3382089"/>
          </a:xfrm>
          <a:prstGeom prst="rect">
            <a:avLst/>
          </a:prstGeom>
        </p:spPr>
      </p:pic>
      <p:pic>
        <p:nvPicPr>
          <p:cNvPr id="4" name="Image 2" descr="preencoded.png"/>
          <p:cNvPicPr>
            <a:picLocks noChangeAspect="1"/>
          </p:cNvPicPr>
          <p:nvPr/>
        </p:nvPicPr>
        <p:blipFill>
          <a:blip r:embed="rId3"/>
          <a:stretch>
            <a:fillRect/>
          </a:stretch>
        </p:blipFill>
        <p:spPr>
          <a:xfrm>
            <a:off x="793750" y="1551305"/>
            <a:ext cx="1441450" cy="675005"/>
          </a:xfrm>
          <a:prstGeom prst="rect">
            <a:avLst/>
          </a:prstGeom>
        </p:spPr>
      </p:pic>
      <p:sp>
        <p:nvSpPr>
          <p:cNvPr id="5" name="Text 0"/>
          <p:cNvSpPr/>
          <p:nvPr/>
        </p:nvSpPr>
        <p:spPr>
          <a:xfrm>
            <a:off x="793790" y="2429589"/>
            <a:ext cx="7556421" cy="1417558"/>
          </a:xfrm>
          <a:prstGeom prst="rect">
            <a:avLst/>
          </a:prstGeom>
          <a:noFill/>
        </p:spPr>
        <p:txBody>
          <a:bodyPr wrap="square" lIns="0" tIns="0" rIns="0" bIns="0" rtlCol="0" anchor="t"/>
          <a:lstStyle/>
          <a:p>
            <a:pPr marL="0" indent="0" algn="l">
              <a:lnSpc>
                <a:spcPts val="5550"/>
              </a:lnSpc>
              <a:buNone/>
            </a:pPr>
            <a:r>
              <a:rPr lang="en-US" sz="5400" b="1" dirty="0">
                <a:solidFill>
                  <a:srgbClr val="000000"/>
                </a:solidFill>
                <a:latin typeface="+mj-lt"/>
                <a:ea typeface="Playfair Display Bold" pitchFamily="34" charset="-122"/>
                <a:cs typeface="+mj-lt"/>
              </a:rPr>
              <a:t>Understanding HTML: The Foundation of the Web</a:t>
            </a:r>
            <a:endParaRPr lang="en-US" sz="5400" b="1" dirty="0">
              <a:solidFill>
                <a:srgbClr val="000000"/>
              </a:solidFill>
              <a:latin typeface="+mj-lt"/>
              <a:ea typeface="Playfair Display Bold" pitchFamily="34" charset="-122"/>
              <a:cs typeface="+mj-lt"/>
            </a:endParaRPr>
          </a:p>
        </p:txBody>
      </p:sp>
      <p:sp>
        <p:nvSpPr>
          <p:cNvPr id="6" name="Text 1"/>
          <p:cNvSpPr/>
          <p:nvPr/>
        </p:nvSpPr>
        <p:spPr>
          <a:xfrm>
            <a:off x="793790" y="4581644"/>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Welcome to our introductory guide on HTML! This presentation will cover the fundamentals of HyperText Markup Language, the essential building block of all web pages. Get ready to learn how to structure content for the internet.</a:t>
            </a:r>
            <a:endParaRPr lang="en-US" sz="1750" dirty="0"/>
          </a:p>
        </p:txBody>
      </p:sp>
      <p:sp>
        <p:nvSpPr>
          <p:cNvPr id="7" name="Shape 2"/>
          <p:cNvSpPr/>
          <p:nvPr/>
        </p:nvSpPr>
        <p:spPr>
          <a:xfrm>
            <a:off x="793790" y="6048137"/>
            <a:ext cx="362903" cy="362903"/>
          </a:xfrm>
          <a:prstGeom prst="roundRect">
            <a:avLst>
              <a:gd name="adj" fmla="val 25194296"/>
            </a:avLst>
          </a:prstGeom>
          <a:noFill/>
          <a:ln w="7620">
            <a:solidFill>
              <a:srgbClr val="FFFFFF"/>
            </a:solidFill>
            <a:prstDash val="solid"/>
          </a:ln>
        </p:spPr>
      </p:sp>
      <p:pic>
        <p:nvPicPr>
          <p:cNvPr id="8" name="Image 3" descr="preencoded.png"/>
          <p:cNvPicPr>
            <a:picLocks noChangeAspect="1"/>
          </p:cNvPicPr>
          <p:nvPr/>
        </p:nvPicPr>
        <p:blipFill>
          <a:blip r:embed="rId4"/>
          <a:stretch>
            <a:fillRect/>
          </a:stretch>
        </p:blipFill>
        <p:spPr>
          <a:xfrm>
            <a:off x="801410" y="6286897"/>
            <a:ext cx="347663" cy="347663"/>
          </a:xfrm>
          <a:prstGeom prst="rect">
            <a:avLst/>
          </a:prstGeom>
        </p:spPr>
      </p:pic>
      <p:sp>
        <p:nvSpPr>
          <p:cNvPr id="9" name="Text 3"/>
          <p:cNvSpPr/>
          <p:nvPr/>
        </p:nvSpPr>
        <p:spPr>
          <a:xfrm>
            <a:off x="1270040" y="6219825"/>
            <a:ext cx="3077289" cy="396835"/>
          </a:xfrm>
          <a:prstGeom prst="rect">
            <a:avLst/>
          </a:prstGeom>
          <a:noFill/>
        </p:spPr>
        <p:txBody>
          <a:bodyPr wrap="none" lIns="0" tIns="0" rIns="0" bIns="0" rtlCol="0" anchor="t"/>
          <a:lstStyle/>
          <a:p>
            <a:pPr marL="0" indent="0" algn="l">
              <a:lnSpc>
                <a:spcPts val="3100"/>
              </a:lnSpc>
              <a:buNone/>
            </a:pPr>
            <a:r>
              <a:rPr lang="en-US" sz="2200" b="1" dirty="0">
                <a:solidFill>
                  <a:srgbClr val="272525"/>
                </a:solidFill>
                <a:latin typeface="Open Sans Bold" pitchFamily="34" charset="0"/>
                <a:ea typeface="Open Sans Bold" pitchFamily="34" charset="-122"/>
                <a:cs typeface="Open Sans Bold" pitchFamily="34" charset="-120"/>
              </a:rPr>
              <a:t>by Goodness Adewuyi</a:t>
            </a:r>
            <a:endParaRPr lang="en-US" sz="2200" dirty="0"/>
          </a:p>
        </p:txBody>
      </p:sp>
      <p:pic>
        <p:nvPicPr>
          <p:cNvPr id="11" name="Picture 10" descr="html5-emblem-orange-shield-and-white-text-vector-removebg-preview"/>
          <p:cNvPicPr>
            <a:picLocks noChangeAspect="1"/>
          </p:cNvPicPr>
          <p:nvPr/>
        </p:nvPicPr>
        <p:blipFill>
          <a:blip r:embed="rId5"/>
          <a:stretch>
            <a:fillRect/>
          </a:stretch>
        </p:blipFill>
        <p:spPr>
          <a:xfrm>
            <a:off x="9717405" y="565150"/>
            <a:ext cx="4016375" cy="4016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0"/>
          <p:cNvSpPr/>
          <p:nvPr/>
        </p:nvSpPr>
        <p:spPr>
          <a:xfrm>
            <a:off x="793790" y="1206103"/>
            <a:ext cx="7235785" cy="708779"/>
          </a:xfrm>
          <a:prstGeom prst="rect">
            <a:avLst/>
          </a:prstGeom>
          <a:noFill/>
        </p:spPr>
        <p:txBody>
          <a:bodyPr wrap="none" lIns="0" tIns="0" rIns="0" bIns="0" rtlCol="0" anchor="t"/>
          <a:lstStyle/>
          <a:p>
            <a:pPr marL="0" indent="0" algn="l">
              <a:lnSpc>
                <a:spcPts val="5550"/>
              </a:lnSpc>
              <a:buNone/>
            </a:pPr>
            <a:r>
              <a:rPr lang="en-US" sz="5400" b="1" dirty="0">
                <a:solidFill>
                  <a:srgbClr val="000000"/>
                </a:solidFill>
                <a:latin typeface="Calibri Light" panose="020F0302020204030204" charset="0"/>
                <a:ea typeface="Playfair Display Bold" pitchFamily="34" charset="-122"/>
                <a:cs typeface="Calibri Light" panose="020F0302020204030204" charset="0"/>
              </a:rPr>
              <a:t>Basic HTML Page Structure</a:t>
            </a:r>
            <a:endParaRPr lang="en-US" sz="5400" b="1" dirty="0">
              <a:solidFill>
                <a:srgbClr val="000000"/>
              </a:solidFill>
              <a:latin typeface="Calibri Light" panose="020F0302020204030204" charset="0"/>
              <a:ea typeface="Playfair Display Bold" pitchFamily="34" charset="-122"/>
              <a:cs typeface="Calibri Light" panose="020F0302020204030204" charset="0"/>
            </a:endParaRPr>
          </a:p>
        </p:txBody>
      </p:sp>
      <p:sp>
        <p:nvSpPr>
          <p:cNvPr id="3" name="Text 1"/>
          <p:cNvSpPr/>
          <p:nvPr/>
        </p:nvSpPr>
        <p:spPr>
          <a:xfrm>
            <a:off x="793790" y="2459117"/>
            <a:ext cx="5913953"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Every HTML document follows a standard structure.</a:t>
            </a:r>
            <a:endParaRPr lang="en-US" sz="1750" dirty="0"/>
          </a:p>
        </p:txBody>
      </p:sp>
      <p:sp>
        <p:nvSpPr>
          <p:cNvPr id="4" name="Text 2"/>
          <p:cNvSpPr/>
          <p:nvPr/>
        </p:nvSpPr>
        <p:spPr>
          <a:xfrm>
            <a:off x="793790" y="3026093"/>
            <a:ext cx="5913953"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The </a:t>
            </a:r>
            <a:r>
              <a:rPr lang="en-US" sz="1750" b="1" dirty="0">
                <a:solidFill>
                  <a:srgbClr val="272525"/>
                </a:solidFill>
                <a:latin typeface="Open Sans" pitchFamily="34" charset="0"/>
                <a:ea typeface="Open Sans" pitchFamily="34" charset="-122"/>
                <a:cs typeface="Open Sans" pitchFamily="34" charset="-120"/>
              </a:rPr>
              <a:t>!DOCTYPE</a:t>
            </a:r>
            <a:r>
              <a:rPr lang="en-US" sz="1750" dirty="0">
                <a:solidFill>
                  <a:srgbClr val="272525"/>
                </a:solidFill>
                <a:latin typeface="Open Sans" pitchFamily="34" charset="0"/>
                <a:ea typeface="Open Sans" pitchFamily="34" charset="-122"/>
                <a:cs typeface="Open Sans" pitchFamily="34" charset="-120"/>
              </a:rPr>
              <a:t> declaration defines the document type.</a:t>
            </a:r>
            <a:endParaRPr lang="en-US" sz="1750" dirty="0"/>
          </a:p>
        </p:txBody>
      </p:sp>
      <p:sp>
        <p:nvSpPr>
          <p:cNvPr id="5" name="Text 3"/>
          <p:cNvSpPr/>
          <p:nvPr/>
        </p:nvSpPr>
        <p:spPr>
          <a:xfrm>
            <a:off x="793790" y="3593068"/>
            <a:ext cx="5913953"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The </a:t>
            </a:r>
            <a:r>
              <a:rPr lang="en-US" sz="1750" b="1" dirty="0">
                <a:solidFill>
                  <a:srgbClr val="272525"/>
                </a:solidFill>
                <a:latin typeface="Open Sans" pitchFamily="34" charset="0"/>
                <a:ea typeface="Open Sans" pitchFamily="34" charset="-122"/>
                <a:cs typeface="Open Sans" pitchFamily="34" charset="-120"/>
              </a:rPr>
              <a:t>html</a:t>
            </a:r>
            <a:r>
              <a:rPr lang="en-US" sz="1750" dirty="0">
                <a:solidFill>
                  <a:srgbClr val="272525"/>
                </a:solidFill>
                <a:latin typeface="Open Sans" pitchFamily="34" charset="0"/>
                <a:ea typeface="Open Sans" pitchFamily="34" charset="-122"/>
                <a:cs typeface="Open Sans" pitchFamily="34" charset="-120"/>
              </a:rPr>
              <a:t> element is the root of the page.</a:t>
            </a:r>
            <a:endParaRPr lang="en-US" sz="1750" dirty="0"/>
          </a:p>
        </p:txBody>
      </p:sp>
      <p:sp>
        <p:nvSpPr>
          <p:cNvPr id="6" name="Text 4"/>
          <p:cNvSpPr/>
          <p:nvPr/>
        </p:nvSpPr>
        <p:spPr>
          <a:xfrm>
            <a:off x="793790" y="4160044"/>
            <a:ext cx="5913953"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The </a:t>
            </a:r>
            <a:r>
              <a:rPr lang="en-US" sz="1750" dirty="0">
                <a:solidFill>
                  <a:srgbClr val="272525"/>
                </a:solidFill>
                <a:latin typeface="Open Sans" pitchFamily="34" charset="0"/>
                <a:ea typeface="Open Sans" pitchFamily="34" charset="-122"/>
                <a:cs typeface="Open Sans" pitchFamily="34" charset="-120"/>
              </a:rPr>
              <a:t>head contains metadata, and the body holds visible content.</a:t>
            </a:r>
            <a:endParaRPr lang="en-US" sz="1750" dirty="0"/>
          </a:p>
        </p:txBody>
      </p:sp>
      <p:pic>
        <p:nvPicPr>
          <p:cNvPr id="7" name="Image 0" descr="preencoded.png"/>
          <p:cNvPicPr>
            <a:picLocks noChangeAspect="1"/>
          </p:cNvPicPr>
          <p:nvPr/>
        </p:nvPicPr>
        <p:blipFill>
          <a:blip r:embed="rId1"/>
          <a:stretch>
            <a:fillRect/>
          </a:stretch>
        </p:blipFill>
        <p:spPr>
          <a:xfrm>
            <a:off x="7268766" y="2510195"/>
            <a:ext cx="5913953" cy="4258032"/>
          </a:xfrm>
          <a:prstGeom prst="rect">
            <a:avLst/>
          </a:prstGeom>
        </p:spPr>
      </p:pic>
      <p:pic>
        <p:nvPicPr>
          <p:cNvPr id="8" name="Image 1" descr="preencoded.png"/>
          <p:cNvPicPr>
            <a:picLocks noChangeAspect="1"/>
          </p:cNvPicPr>
          <p:nvPr/>
        </p:nvPicPr>
        <p:blipFill>
          <a:blip r:embed="rId2"/>
          <a:stretch>
            <a:fillRect/>
          </a:stretch>
        </p:blipFill>
        <p:spPr>
          <a:xfrm>
            <a:off x="13023215" y="228600"/>
            <a:ext cx="1378585" cy="646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s 12"/>
          <p:cNvSpPr/>
          <p:nvPr/>
        </p:nvSpPr>
        <p:spPr>
          <a:xfrm>
            <a:off x="7477125" y="0"/>
            <a:ext cx="7153275" cy="8336915"/>
          </a:xfrm>
          <a:prstGeom prst="rect">
            <a:avLst/>
          </a:prstGeom>
          <a:solidFill>
            <a:srgbClr val="F768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420410" y="1241822"/>
            <a:ext cx="6727746" cy="708779"/>
          </a:xfrm>
          <a:prstGeom prst="rect">
            <a:avLst/>
          </a:prstGeom>
          <a:noFill/>
        </p:spPr>
        <p:txBody>
          <a:bodyPr wrap="none" lIns="0" tIns="0" rIns="0" bIns="0" rtlCol="0" anchor="t"/>
          <a:lstStyle/>
          <a:p>
            <a:pPr marL="0" indent="0" algn="l">
              <a:lnSpc>
                <a:spcPts val="5550"/>
              </a:lnSpc>
              <a:buNone/>
            </a:pPr>
            <a:r>
              <a:rPr lang="en-US" sz="5400" b="1" dirty="0">
                <a:solidFill>
                  <a:srgbClr val="000000"/>
                </a:solidFill>
                <a:latin typeface="Calibri Light" panose="020F0302020204030204" charset="0"/>
                <a:ea typeface="Playfair Display Bold" pitchFamily="34" charset="-122"/>
                <a:cs typeface="Calibri Light" panose="020F0302020204030204" charset="0"/>
              </a:rPr>
              <a:t>Headings and Paragraphs</a:t>
            </a:r>
            <a:endParaRPr lang="en-US" sz="5400" b="1" dirty="0">
              <a:solidFill>
                <a:srgbClr val="000000"/>
              </a:solidFill>
              <a:latin typeface="Calibri Light" panose="020F0302020204030204" charset="0"/>
              <a:ea typeface="Playfair Display Bold" pitchFamily="34" charset="-122"/>
              <a:cs typeface="Calibri Light" panose="020F0302020204030204" charset="0"/>
            </a:endParaRPr>
          </a:p>
        </p:txBody>
      </p:sp>
      <p:sp>
        <p:nvSpPr>
          <p:cNvPr id="3" name="Shape 1"/>
          <p:cNvSpPr/>
          <p:nvPr/>
        </p:nvSpPr>
        <p:spPr>
          <a:xfrm>
            <a:off x="793790" y="2545913"/>
            <a:ext cx="5913953" cy="1979890"/>
          </a:xfrm>
          <a:prstGeom prst="roundRect">
            <a:avLst>
              <a:gd name="adj" fmla="val 462"/>
            </a:avLst>
          </a:prstGeom>
          <a:solidFill>
            <a:srgbClr val="F2EEEE"/>
          </a:solidFill>
          <a:ln w="7620">
            <a:solidFill>
              <a:srgbClr val="D8D4D4"/>
            </a:solidFill>
            <a:prstDash val="solid"/>
          </a:ln>
        </p:spPr>
      </p:sp>
      <p:sp>
        <p:nvSpPr>
          <p:cNvPr id="4" name="Text 2"/>
          <p:cNvSpPr/>
          <p:nvPr/>
        </p:nvSpPr>
        <p:spPr>
          <a:xfrm>
            <a:off x="1028224" y="278034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Headings</a:t>
            </a:r>
            <a:endParaRPr lang="en-US" sz="2200" dirty="0"/>
          </a:p>
        </p:txBody>
      </p:sp>
      <p:sp>
        <p:nvSpPr>
          <p:cNvPr id="5" name="Text 3"/>
          <p:cNvSpPr/>
          <p:nvPr/>
        </p:nvSpPr>
        <p:spPr>
          <a:xfrm>
            <a:off x="1028224" y="3361492"/>
            <a:ext cx="5445085"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Use </a:t>
            </a:r>
            <a:r>
              <a:rPr lang="en-US" sz="1750" b="1" dirty="0">
                <a:solidFill>
                  <a:srgbClr val="272525"/>
                </a:solidFill>
                <a:latin typeface="Open Sans" pitchFamily="34" charset="0"/>
                <a:ea typeface="Open Sans" pitchFamily="34" charset="-122"/>
                <a:cs typeface="Open Sans" pitchFamily="34" charset="-120"/>
              </a:rPr>
              <a:t>H1</a:t>
            </a:r>
            <a:r>
              <a:rPr lang="en-US" sz="1750" dirty="0">
                <a:solidFill>
                  <a:srgbClr val="272525"/>
                </a:solidFill>
                <a:latin typeface="Open Sans" pitchFamily="34" charset="0"/>
                <a:ea typeface="Open Sans" pitchFamily="34" charset="-122"/>
                <a:cs typeface="Open Sans" pitchFamily="34" charset="-120"/>
              </a:rPr>
              <a:t> to </a:t>
            </a:r>
            <a:r>
              <a:rPr lang="en-US" sz="1750" b="1" dirty="0">
                <a:solidFill>
                  <a:srgbClr val="272525"/>
                </a:solidFill>
                <a:latin typeface="Open Sans" pitchFamily="34" charset="0"/>
                <a:ea typeface="Open Sans" pitchFamily="34" charset="-122"/>
                <a:cs typeface="Open Sans" pitchFamily="34" charset="-120"/>
              </a:rPr>
              <a:t>H6</a:t>
            </a:r>
            <a:r>
              <a:rPr lang="en-US" sz="1750" dirty="0">
                <a:solidFill>
                  <a:srgbClr val="272525"/>
                </a:solidFill>
                <a:latin typeface="Open Sans" pitchFamily="34" charset="0"/>
                <a:ea typeface="Open Sans" pitchFamily="34" charset="-122"/>
                <a:cs typeface="Open Sans" pitchFamily="34" charset="-120"/>
              </a:rPr>
              <a:t> for titles.</a:t>
            </a:r>
            <a:endParaRPr lang="en-US" sz="1750" dirty="0"/>
          </a:p>
        </p:txBody>
      </p:sp>
      <p:sp>
        <p:nvSpPr>
          <p:cNvPr id="6" name="Text 4"/>
          <p:cNvSpPr/>
          <p:nvPr/>
        </p:nvSpPr>
        <p:spPr>
          <a:xfrm>
            <a:off x="1028224" y="3928467"/>
            <a:ext cx="5445085"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H1</a:t>
            </a:r>
            <a:r>
              <a:rPr lang="en-US" sz="1750" dirty="0">
                <a:solidFill>
                  <a:srgbClr val="272525"/>
                </a:solidFill>
                <a:latin typeface="Open Sans" pitchFamily="34" charset="0"/>
                <a:ea typeface="Open Sans" pitchFamily="34" charset="-122"/>
                <a:cs typeface="Open Sans" pitchFamily="34" charset="-120"/>
              </a:rPr>
              <a:t> is the most important, </a:t>
            </a:r>
            <a:r>
              <a:rPr lang="en-US" sz="1750" b="1" dirty="0">
                <a:solidFill>
                  <a:srgbClr val="272525"/>
                </a:solidFill>
                <a:latin typeface="Open Sans" pitchFamily="34" charset="0"/>
                <a:ea typeface="Open Sans" pitchFamily="34" charset="-122"/>
                <a:cs typeface="Open Sans" pitchFamily="34" charset="-120"/>
              </a:rPr>
              <a:t>H6</a:t>
            </a:r>
            <a:r>
              <a:rPr lang="en-US" sz="1750" dirty="0">
                <a:solidFill>
                  <a:srgbClr val="272525"/>
                </a:solidFill>
                <a:latin typeface="Open Sans" pitchFamily="34" charset="0"/>
                <a:ea typeface="Open Sans" pitchFamily="34" charset="-122"/>
                <a:cs typeface="Open Sans" pitchFamily="34" charset="-120"/>
              </a:rPr>
              <a:t> the least.</a:t>
            </a:r>
            <a:endParaRPr lang="en-US" sz="1750" dirty="0"/>
          </a:p>
        </p:txBody>
      </p:sp>
      <p:sp>
        <p:nvSpPr>
          <p:cNvPr id="7" name="Shape 5"/>
          <p:cNvSpPr/>
          <p:nvPr/>
        </p:nvSpPr>
        <p:spPr>
          <a:xfrm>
            <a:off x="793790" y="4752618"/>
            <a:ext cx="5913953" cy="1979890"/>
          </a:xfrm>
          <a:prstGeom prst="roundRect">
            <a:avLst>
              <a:gd name="adj" fmla="val 462"/>
            </a:avLst>
          </a:prstGeom>
          <a:solidFill>
            <a:srgbClr val="F2EEEE"/>
          </a:solidFill>
          <a:ln w="7620">
            <a:solidFill>
              <a:srgbClr val="D8D4D4"/>
            </a:solidFill>
            <a:prstDash val="solid"/>
          </a:ln>
        </p:spPr>
      </p:sp>
      <p:sp>
        <p:nvSpPr>
          <p:cNvPr id="8" name="Text 6"/>
          <p:cNvSpPr/>
          <p:nvPr/>
        </p:nvSpPr>
        <p:spPr>
          <a:xfrm>
            <a:off x="1028224" y="4987052"/>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Paragraphs</a:t>
            </a:r>
            <a:endParaRPr lang="en-US" sz="2200" dirty="0"/>
          </a:p>
        </p:txBody>
      </p:sp>
      <p:sp>
        <p:nvSpPr>
          <p:cNvPr id="9" name="Text 7"/>
          <p:cNvSpPr/>
          <p:nvPr/>
        </p:nvSpPr>
        <p:spPr>
          <a:xfrm>
            <a:off x="1028224" y="5568196"/>
            <a:ext cx="5445085"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Use </a:t>
            </a:r>
            <a:r>
              <a:rPr lang="en-US" sz="1750" b="1" dirty="0">
                <a:solidFill>
                  <a:srgbClr val="272525"/>
                </a:solidFill>
                <a:latin typeface="Open Sans" pitchFamily="34" charset="0"/>
                <a:ea typeface="Open Sans" pitchFamily="34" charset="-122"/>
                <a:cs typeface="Open Sans" pitchFamily="34" charset="-120"/>
              </a:rPr>
              <a:t>P</a:t>
            </a:r>
            <a:r>
              <a:rPr lang="en-US" sz="1750" dirty="0">
                <a:solidFill>
                  <a:srgbClr val="272525"/>
                </a:solidFill>
                <a:latin typeface="Open Sans" pitchFamily="34" charset="0"/>
                <a:ea typeface="Open Sans" pitchFamily="34" charset="-122"/>
                <a:cs typeface="Open Sans" pitchFamily="34" charset="-120"/>
              </a:rPr>
              <a:t> tags for blocks of text.</a:t>
            </a:r>
            <a:endParaRPr lang="en-US" sz="1750" dirty="0"/>
          </a:p>
        </p:txBody>
      </p:sp>
      <p:sp>
        <p:nvSpPr>
          <p:cNvPr id="10" name="Text 8"/>
          <p:cNvSpPr/>
          <p:nvPr/>
        </p:nvSpPr>
        <p:spPr>
          <a:xfrm>
            <a:off x="1028224" y="6135172"/>
            <a:ext cx="5445085"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They create new lines automatically.</a:t>
            </a:r>
            <a:endParaRPr lang="en-US" sz="1750" dirty="0"/>
          </a:p>
        </p:txBody>
      </p:sp>
      <p:pic>
        <p:nvPicPr>
          <p:cNvPr id="11" name="Image 0" descr="preencoded.png"/>
          <p:cNvPicPr>
            <a:picLocks noChangeAspect="1"/>
          </p:cNvPicPr>
          <p:nvPr/>
        </p:nvPicPr>
        <p:blipFill>
          <a:blip r:embed="rId1"/>
          <a:stretch>
            <a:fillRect/>
          </a:stretch>
        </p:blipFill>
        <p:spPr>
          <a:xfrm>
            <a:off x="8015526" y="2545913"/>
            <a:ext cx="5913953" cy="3945612"/>
          </a:xfrm>
          <a:prstGeom prst="rect">
            <a:avLst/>
          </a:prstGeom>
        </p:spPr>
      </p:pic>
      <p:pic>
        <p:nvPicPr>
          <p:cNvPr id="12" name="Image 1" descr="preencoded.png"/>
          <p:cNvPicPr>
            <a:picLocks noChangeAspect="1"/>
          </p:cNvPicPr>
          <p:nvPr/>
        </p:nvPicPr>
        <p:blipFill>
          <a:blip r:embed="rId2"/>
          <a:stretch>
            <a:fillRect/>
          </a:stretch>
        </p:blipFill>
        <p:spPr>
          <a:xfrm>
            <a:off x="420370" y="224155"/>
            <a:ext cx="1499235" cy="702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s 16"/>
          <p:cNvSpPr/>
          <p:nvPr/>
        </p:nvSpPr>
        <p:spPr>
          <a:xfrm>
            <a:off x="-17780" y="-635"/>
            <a:ext cx="5827395" cy="8247380"/>
          </a:xfrm>
          <a:prstGeom prst="rect">
            <a:avLst/>
          </a:prstGeom>
          <a:solidFill>
            <a:srgbClr val="F7660C"/>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Image 1" descr="preencoded.png"/>
          <p:cNvPicPr>
            <a:picLocks noChangeAspect="1"/>
          </p:cNvPicPr>
          <p:nvPr/>
        </p:nvPicPr>
        <p:blipFill>
          <a:blip r:embed="rId1"/>
          <a:stretch>
            <a:fillRect/>
          </a:stretch>
        </p:blipFill>
        <p:spPr>
          <a:xfrm>
            <a:off x="266224" y="1638776"/>
            <a:ext cx="4953953" cy="4953953"/>
          </a:xfrm>
          <a:prstGeom prst="rect">
            <a:avLst/>
          </a:prstGeom>
        </p:spPr>
      </p:pic>
      <p:sp>
        <p:nvSpPr>
          <p:cNvPr id="4" name="Text 0"/>
          <p:cNvSpPr/>
          <p:nvPr/>
        </p:nvSpPr>
        <p:spPr>
          <a:xfrm>
            <a:off x="6231969" y="585788"/>
            <a:ext cx="5325428" cy="665678"/>
          </a:xfrm>
          <a:prstGeom prst="rect">
            <a:avLst/>
          </a:prstGeom>
          <a:noFill/>
        </p:spPr>
        <p:txBody>
          <a:bodyPr wrap="none" lIns="0" tIns="0" rIns="0" bIns="0" rtlCol="0" anchor="t"/>
          <a:lstStyle/>
          <a:p>
            <a:pPr marL="0" indent="0" algn="l">
              <a:lnSpc>
                <a:spcPts val="5200"/>
              </a:lnSpc>
              <a:buNone/>
            </a:pPr>
            <a:r>
              <a:rPr lang="en-US" sz="6000" b="1" dirty="0">
                <a:solidFill>
                  <a:srgbClr val="000000"/>
                </a:solidFill>
                <a:latin typeface="Calibri Light" panose="020F0302020204030204" charset="0"/>
                <a:ea typeface="Playfair Display Bold" pitchFamily="34" charset="-122"/>
                <a:cs typeface="Calibri Light" panose="020F0302020204030204" charset="0"/>
              </a:rPr>
              <a:t>Links and Images</a:t>
            </a:r>
            <a:endParaRPr lang="en-US" sz="6000" b="1" dirty="0">
              <a:solidFill>
                <a:srgbClr val="000000"/>
              </a:solidFill>
              <a:latin typeface="Calibri Light" panose="020F0302020204030204" charset="0"/>
              <a:ea typeface="Playfair Display Bold" pitchFamily="34" charset="-122"/>
              <a:cs typeface="Calibri Light" panose="020F0302020204030204" charset="0"/>
            </a:endParaRPr>
          </a:p>
        </p:txBody>
      </p:sp>
      <p:pic>
        <p:nvPicPr>
          <p:cNvPr id="5" name="Image 2" descr="preencoded.png"/>
          <p:cNvPicPr>
            <a:picLocks noChangeAspect="1"/>
          </p:cNvPicPr>
          <p:nvPr/>
        </p:nvPicPr>
        <p:blipFill>
          <a:blip r:embed="rId2"/>
          <a:stretch>
            <a:fillRect/>
          </a:stretch>
        </p:blipFill>
        <p:spPr>
          <a:xfrm>
            <a:off x="6231969" y="1570911"/>
            <a:ext cx="532448" cy="532448"/>
          </a:xfrm>
          <a:prstGeom prst="rect">
            <a:avLst/>
          </a:prstGeom>
        </p:spPr>
      </p:pic>
      <p:sp>
        <p:nvSpPr>
          <p:cNvPr id="6" name="Text 1"/>
          <p:cNvSpPr/>
          <p:nvPr/>
        </p:nvSpPr>
        <p:spPr>
          <a:xfrm>
            <a:off x="6231969" y="2369582"/>
            <a:ext cx="2662714" cy="332780"/>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Playfair Display Bold" pitchFamily="34" charset="0"/>
                <a:ea typeface="Playfair Display Bold" pitchFamily="34" charset="-122"/>
                <a:cs typeface="Playfair Display Bold" pitchFamily="34" charset="-120"/>
              </a:rPr>
              <a:t>Hyperlinks</a:t>
            </a:r>
            <a:endParaRPr lang="en-US" sz="2050" dirty="0"/>
          </a:p>
        </p:txBody>
      </p:sp>
      <p:sp>
        <p:nvSpPr>
          <p:cNvPr id="7" name="Text 2"/>
          <p:cNvSpPr/>
          <p:nvPr/>
        </p:nvSpPr>
        <p:spPr>
          <a:xfrm>
            <a:off x="6231969" y="2830116"/>
            <a:ext cx="6943130" cy="340757"/>
          </a:xfrm>
          <a:prstGeom prst="rect">
            <a:avLst/>
          </a:prstGeom>
          <a:noFill/>
        </p:spPr>
        <p:txBody>
          <a:bodyPr wrap="none" lIns="0" tIns="0" rIns="0" bIns="0" rtlCol="0" anchor="t"/>
          <a:lstStyle/>
          <a:p>
            <a:pPr marL="0" indent="0" algn="l">
              <a:lnSpc>
                <a:spcPts val="2650"/>
              </a:lnSpc>
              <a:buNone/>
            </a:pPr>
            <a:r>
              <a:rPr lang="en-US" sz="2400" b="1" dirty="0">
                <a:solidFill>
                  <a:srgbClr val="272525"/>
                </a:solidFill>
                <a:latin typeface="Open Sans" pitchFamily="34" charset="0"/>
                <a:ea typeface="Open Sans" pitchFamily="34" charset="-122"/>
                <a:cs typeface="Open Sans" pitchFamily="34" charset="-120"/>
              </a:rPr>
              <a:t>A</a:t>
            </a:r>
            <a:r>
              <a:rPr lang="en-US" sz="2400" dirty="0">
                <a:solidFill>
                  <a:srgbClr val="272525"/>
                </a:solidFill>
                <a:latin typeface="Open Sans" pitchFamily="34" charset="0"/>
                <a:ea typeface="Open Sans" pitchFamily="34" charset="-122"/>
                <a:cs typeface="Open Sans" pitchFamily="34" charset="-120"/>
              </a:rPr>
              <a:t> tags create clickable links.</a:t>
            </a:r>
            <a:endParaRPr lang="en-US" sz="2400" dirty="0">
              <a:solidFill>
                <a:srgbClr val="272525"/>
              </a:solidFill>
              <a:latin typeface="Open Sans" pitchFamily="34" charset="0"/>
              <a:ea typeface="Open Sans" pitchFamily="34" charset="-122"/>
              <a:cs typeface="Open Sans" pitchFamily="34" charset="-120"/>
            </a:endParaRPr>
          </a:p>
        </p:txBody>
      </p:sp>
      <p:sp>
        <p:nvSpPr>
          <p:cNvPr id="9" name="Text 4"/>
          <p:cNvSpPr/>
          <p:nvPr/>
        </p:nvSpPr>
        <p:spPr>
          <a:xfrm>
            <a:off x="6231969" y="3298507"/>
            <a:ext cx="6943130" cy="340757"/>
          </a:xfrm>
          <a:prstGeom prst="rect">
            <a:avLst/>
          </a:prstGeom>
          <a:noFill/>
        </p:spPr>
        <p:txBody>
          <a:bodyPr wrap="none" lIns="0" tIns="0" rIns="0" bIns="0" rtlCol="0" anchor="t"/>
          <a:lstStyle/>
          <a:p>
            <a:pPr marL="0" indent="0" algn="l">
              <a:lnSpc>
                <a:spcPts val="2650"/>
              </a:lnSpc>
              <a:buNone/>
            </a:pPr>
            <a:r>
              <a:rPr lang="en-US" sz="1650" dirty="0">
                <a:solidFill>
                  <a:srgbClr val="272525"/>
                </a:solidFill>
                <a:latin typeface="Open Sans" pitchFamily="34" charset="0"/>
                <a:ea typeface="Open Sans" pitchFamily="34" charset="-122"/>
                <a:cs typeface="Open Sans" pitchFamily="34" charset="-120"/>
              </a:rPr>
              <a:t>Example: </a:t>
            </a:r>
            <a:r>
              <a:rPr lang="en-US" sz="1650" b="1" dirty="0">
                <a:solidFill>
                  <a:srgbClr val="272525"/>
                </a:solidFill>
                <a:latin typeface="Open Sans" pitchFamily="34" charset="0"/>
                <a:ea typeface="Open Sans" pitchFamily="34" charset="-122"/>
                <a:cs typeface="Open Sans" pitchFamily="34" charset="-120"/>
              </a:rPr>
              <a:t>&lt;a href="https://example.com"&gt;Visit Site&lt;/a&gt;</a:t>
            </a:r>
            <a:endParaRPr lang="en-US" sz="1650" dirty="0"/>
          </a:p>
        </p:txBody>
      </p:sp>
      <p:pic>
        <p:nvPicPr>
          <p:cNvPr id="10" name="Image 3" descr="preencoded.png"/>
          <p:cNvPicPr>
            <a:picLocks noChangeAspect="1"/>
          </p:cNvPicPr>
          <p:nvPr/>
        </p:nvPicPr>
        <p:blipFill>
          <a:blip r:embed="rId3"/>
          <a:stretch>
            <a:fillRect/>
          </a:stretch>
        </p:blipFill>
        <p:spPr>
          <a:xfrm>
            <a:off x="6231969" y="4640342"/>
            <a:ext cx="532448" cy="532448"/>
          </a:xfrm>
          <a:prstGeom prst="rect">
            <a:avLst/>
          </a:prstGeom>
        </p:spPr>
      </p:pic>
      <p:sp>
        <p:nvSpPr>
          <p:cNvPr id="11" name="Text 5"/>
          <p:cNvSpPr/>
          <p:nvPr/>
        </p:nvSpPr>
        <p:spPr>
          <a:xfrm>
            <a:off x="6231969" y="5439013"/>
            <a:ext cx="2662714" cy="332780"/>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Playfair Display Bold" pitchFamily="34" charset="0"/>
                <a:ea typeface="Playfair Display Bold" pitchFamily="34" charset="-122"/>
                <a:cs typeface="Playfair Display Bold" pitchFamily="34" charset="-120"/>
              </a:rPr>
              <a:t>Images</a:t>
            </a:r>
            <a:endParaRPr lang="en-US" sz="2050" dirty="0"/>
          </a:p>
        </p:txBody>
      </p:sp>
      <p:sp>
        <p:nvSpPr>
          <p:cNvPr id="12" name="Text 6"/>
          <p:cNvSpPr/>
          <p:nvPr/>
        </p:nvSpPr>
        <p:spPr>
          <a:xfrm>
            <a:off x="6231969" y="5899547"/>
            <a:ext cx="6943130" cy="340757"/>
          </a:xfrm>
          <a:prstGeom prst="rect">
            <a:avLst/>
          </a:prstGeom>
          <a:noFill/>
        </p:spPr>
        <p:txBody>
          <a:bodyPr wrap="none" lIns="0" tIns="0" rIns="0" bIns="0" rtlCol="0" anchor="t"/>
          <a:lstStyle/>
          <a:p>
            <a:pPr marL="0" indent="0" algn="l">
              <a:lnSpc>
                <a:spcPts val="2650"/>
              </a:lnSpc>
              <a:buNone/>
            </a:pPr>
            <a:r>
              <a:rPr lang="en-US" sz="1650" b="1" dirty="0">
                <a:solidFill>
                  <a:srgbClr val="272525"/>
                </a:solidFill>
                <a:latin typeface="Open Sans" pitchFamily="34" charset="0"/>
                <a:ea typeface="Open Sans" pitchFamily="34" charset="-122"/>
                <a:cs typeface="Open Sans" pitchFamily="34" charset="-120"/>
              </a:rPr>
              <a:t>IMG</a:t>
            </a:r>
            <a:r>
              <a:rPr lang="en-US" sz="1650" dirty="0">
                <a:solidFill>
                  <a:srgbClr val="272525"/>
                </a:solidFill>
                <a:latin typeface="Open Sans" pitchFamily="34" charset="0"/>
                <a:ea typeface="Open Sans" pitchFamily="34" charset="-122"/>
                <a:cs typeface="Open Sans" pitchFamily="34" charset="-120"/>
              </a:rPr>
              <a:t> tags embed pictures.</a:t>
            </a:r>
            <a:endParaRPr lang="en-US" sz="1650" dirty="0"/>
          </a:p>
        </p:txBody>
      </p:sp>
      <p:sp>
        <p:nvSpPr>
          <p:cNvPr id="13" name="Text 7"/>
          <p:cNvSpPr/>
          <p:nvPr/>
        </p:nvSpPr>
        <p:spPr>
          <a:xfrm>
            <a:off x="6231969" y="6368058"/>
            <a:ext cx="6943130" cy="340757"/>
          </a:xfrm>
          <a:prstGeom prst="rect">
            <a:avLst/>
          </a:prstGeom>
          <a:noFill/>
        </p:spPr>
        <p:txBody>
          <a:bodyPr wrap="none" lIns="0" tIns="0" rIns="0" bIns="0" rtlCol="0" anchor="t"/>
          <a:lstStyle/>
          <a:p>
            <a:pPr marL="0" indent="0" algn="l">
              <a:lnSpc>
                <a:spcPts val="2650"/>
              </a:lnSpc>
              <a:buNone/>
            </a:pPr>
            <a:r>
              <a:rPr lang="en-US" sz="1650" b="1" dirty="0">
                <a:solidFill>
                  <a:srgbClr val="272525"/>
                </a:solidFill>
                <a:latin typeface="Open Sans" pitchFamily="34" charset="0"/>
                <a:ea typeface="Open Sans" pitchFamily="34" charset="-122"/>
                <a:cs typeface="Open Sans" pitchFamily="34" charset="-120"/>
              </a:rPr>
              <a:t>src</a:t>
            </a:r>
            <a:r>
              <a:rPr lang="en-US" sz="1650" dirty="0">
                <a:solidFill>
                  <a:srgbClr val="272525"/>
                </a:solidFill>
                <a:latin typeface="Open Sans" pitchFamily="34" charset="0"/>
                <a:ea typeface="Open Sans" pitchFamily="34" charset="-122"/>
                <a:cs typeface="Open Sans" pitchFamily="34" charset="-120"/>
              </a:rPr>
              <a:t> points to the image file.</a:t>
            </a:r>
            <a:endParaRPr lang="en-US" sz="1650" dirty="0"/>
          </a:p>
        </p:txBody>
      </p:sp>
      <p:sp>
        <p:nvSpPr>
          <p:cNvPr id="14" name="Text 8"/>
          <p:cNvSpPr/>
          <p:nvPr/>
        </p:nvSpPr>
        <p:spPr>
          <a:xfrm>
            <a:off x="6231969" y="6836569"/>
            <a:ext cx="6943130" cy="340757"/>
          </a:xfrm>
          <a:prstGeom prst="rect">
            <a:avLst/>
          </a:prstGeom>
          <a:noFill/>
        </p:spPr>
        <p:txBody>
          <a:bodyPr wrap="none" lIns="0" tIns="0" rIns="0" bIns="0" rtlCol="0" anchor="t"/>
          <a:lstStyle/>
          <a:p>
            <a:pPr marL="0" indent="0" algn="l">
              <a:lnSpc>
                <a:spcPts val="2650"/>
              </a:lnSpc>
              <a:buNone/>
            </a:pPr>
            <a:r>
              <a:rPr lang="en-US" sz="1650" b="1" dirty="0">
                <a:solidFill>
                  <a:srgbClr val="272525"/>
                </a:solidFill>
                <a:latin typeface="Open Sans" pitchFamily="34" charset="0"/>
                <a:ea typeface="Open Sans" pitchFamily="34" charset="-122"/>
                <a:cs typeface="Open Sans" pitchFamily="34" charset="-120"/>
              </a:rPr>
              <a:t>alt</a:t>
            </a:r>
            <a:r>
              <a:rPr lang="en-US" sz="1650" dirty="0">
                <a:solidFill>
                  <a:srgbClr val="272525"/>
                </a:solidFill>
                <a:latin typeface="Open Sans" pitchFamily="34" charset="0"/>
                <a:ea typeface="Open Sans" pitchFamily="34" charset="-122"/>
                <a:cs typeface="Open Sans" pitchFamily="34" charset="-120"/>
              </a:rPr>
              <a:t> provides alternative text for accessibility.</a:t>
            </a:r>
            <a:endParaRPr lang="en-US" sz="1650" dirty="0"/>
          </a:p>
        </p:txBody>
      </p:sp>
      <p:sp>
        <p:nvSpPr>
          <p:cNvPr id="15" name="Text 9"/>
          <p:cNvSpPr/>
          <p:nvPr/>
        </p:nvSpPr>
        <p:spPr>
          <a:xfrm>
            <a:off x="6231969" y="7305080"/>
            <a:ext cx="6943130" cy="340757"/>
          </a:xfrm>
          <a:prstGeom prst="rect">
            <a:avLst/>
          </a:prstGeom>
          <a:noFill/>
        </p:spPr>
        <p:txBody>
          <a:bodyPr wrap="none" lIns="0" tIns="0" rIns="0" bIns="0" rtlCol="0" anchor="t"/>
          <a:lstStyle/>
          <a:p>
            <a:pPr marL="0" indent="0" algn="l">
              <a:lnSpc>
                <a:spcPts val="2650"/>
              </a:lnSpc>
              <a:buNone/>
            </a:pPr>
            <a:r>
              <a:rPr lang="en-US" sz="1650" dirty="0">
                <a:solidFill>
                  <a:srgbClr val="272525"/>
                </a:solidFill>
                <a:latin typeface="Open Sans" pitchFamily="34" charset="0"/>
                <a:ea typeface="Open Sans" pitchFamily="34" charset="-122"/>
                <a:cs typeface="Open Sans" pitchFamily="34" charset="-120"/>
              </a:rPr>
              <a:t>Example: &lt;img src="pic.jpg" alt="Description"&gt;</a:t>
            </a:r>
            <a:endParaRPr lang="en-US" sz="1650" dirty="0"/>
          </a:p>
        </p:txBody>
      </p:sp>
      <p:pic>
        <p:nvPicPr>
          <p:cNvPr id="16" name="Image 4" descr="preencoded.png"/>
          <p:cNvPicPr>
            <a:picLocks noChangeAspect="1"/>
          </p:cNvPicPr>
          <p:nvPr/>
        </p:nvPicPr>
        <p:blipFill>
          <a:blip r:embed="rId4"/>
          <a:stretch>
            <a:fillRect/>
          </a:stretch>
        </p:blipFill>
        <p:spPr>
          <a:xfrm>
            <a:off x="13061315" y="228600"/>
            <a:ext cx="1340485" cy="628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0"/>
          <p:cNvSpPr/>
          <p:nvPr/>
        </p:nvSpPr>
        <p:spPr>
          <a:xfrm>
            <a:off x="793790" y="952500"/>
            <a:ext cx="5670590" cy="708779"/>
          </a:xfrm>
          <a:prstGeom prst="rect">
            <a:avLst/>
          </a:prstGeom>
          <a:noFill/>
        </p:spPr>
        <p:txBody>
          <a:bodyPr wrap="none" lIns="0" tIns="0" rIns="0" bIns="0" rtlCol="0" anchor="t"/>
          <a:lstStyle/>
          <a:p>
            <a:pPr marL="0" indent="0" algn="l">
              <a:lnSpc>
                <a:spcPts val="5550"/>
              </a:lnSpc>
              <a:buNone/>
            </a:pPr>
            <a:r>
              <a:rPr lang="en-US" sz="6000" b="1" dirty="0">
                <a:solidFill>
                  <a:srgbClr val="000000"/>
                </a:solidFill>
                <a:latin typeface="Calibri Light" panose="020F0302020204030204" charset="0"/>
                <a:ea typeface="Playfair Display Bold" pitchFamily="34" charset="-122"/>
                <a:cs typeface="Calibri Light" panose="020F0302020204030204" charset="0"/>
              </a:rPr>
              <a:t>Creating Lists</a:t>
            </a:r>
            <a:endParaRPr lang="en-US" sz="6000" b="1" dirty="0">
              <a:solidFill>
                <a:srgbClr val="000000"/>
              </a:solidFill>
              <a:latin typeface="Calibri Light" panose="020F0302020204030204" charset="0"/>
              <a:ea typeface="Playfair Display Bold" pitchFamily="34" charset="-122"/>
              <a:cs typeface="Calibri Light" panose="020F0302020204030204" charset="0"/>
            </a:endParaRPr>
          </a:p>
        </p:txBody>
      </p:sp>
      <p:pic>
        <p:nvPicPr>
          <p:cNvPr id="3" name="Image 0" descr="preencoded.png"/>
          <p:cNvPicPr>
            <a:picLocks noChangeAspect="1"/>
          </p:cNvPicPr>
          <p:nvPr/>
        </p:nvPicPr>
        <p:blipFill>
          <a:blip r:embed="rId1"/>
          <a:stretch>
            <a:fillRect/>
          </a:stretch>
        </p:blipFill>
        <p:spPr>
          <a:xfrm>
            <a:off x="793790" y="2256592"/>
            <a:ext cx="5913953" cy="4046339"/>
          </a:xfrm>
          <a:prstGeom prst="rect">
            <a:avLst/>
          </a:prstGeom>
        </p:spPr>
      </p:pic>
      <p:sp>
        <p:nvSpPr>
          <p:cNvPr id="4" name="Shape 1"/>
          <p:cNvSpPr/>
          <p:nvPr/>
        </p:nvSpPr>
        <p:spPr>
          <a:xfrm>
            <a:off x="7268766" y="2256592"/>
            <a:ext cx="510302" cy="510302"/>
          </a:xfrm>
          <a:prstGeom prst="roundRect">
            <a:avLst>
              <a:gd name="adj" fmla="val 1792"/>
            </a:avLst>
          </a:prstGeom>
          <a:solidFill>
            <a:srgbClr val="F2EEEE"/>
          </a:solidFill>
          <a:ln w="7620">
            <a:solidFill>
              <a:srgbClr val="D8D4D4"/>
            </a:solidFill>
            <a:prstDash val="solid"/>
          </a:ln>
        </p:spPr>
      </p:sp>
      <p:sp>
        <p:nvSpPr>
          <p:cNvPr id="5" name="Text 2"/>
          <p:cNvSpPr/>
          <p:nvPr/>
        </p:nvSpPr>
        <p:spPr>
          <a:xfrm>
            <a:off x="7353836" y="2299097"/>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8005882" y="233445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Ordered Lists</a:t>
            </a:r>
            <a:endParaRPr lang="en-US" sz="2200" dirty="0"/>
          </a:p>
        </p:txBody>
      </p:sp>
      <p:sp>
        <p:nvSpPr>
          <p:cNvPr id="7" name="Text 4"/>
          <p:cNvSpPr/>
          <p:nvPr/>
        </p:nvSpPr>
        <p:spPr>
          <a:xfrm>
            <a:off x="8005882" y="2915603"/>
            <a:ext cx="5176838"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OL</a:t>
            </a:r>
            <a:r>
              <a:rPr lang="en-US" sz="1750" dirty="0">
                <a:solidFill>
                  <a:srgbClr val="272525"/>
                </a:solidFill>
                <a:latin typeface="Open Sans" pitchFamily="34" charset="0"/>
                <a:ea typeface="Open Sans" pitchFamily="34" charset="-122"/>
                <a:cs typeface="Open Sans" pitchFamily="34" charset="-120"/>
              </a:rPr>
              <a:t> tags create numbered lists.</a:t>
            </a:r>
            <a:endParaRPr lang="en-US" sz="1750" dirty="0"/>
          </a:p>
        </p:txBody>
      </p:sp>
      <p:sp>
        <p:nvSpPr>
          <p:cNvPr id="8" name="Text 5"/>
          <p:cNvSpPr/>
          <p:nvPr/>
        </p:nvSpPr>
        <p:spPr>
          <a:xfrm>
            <a:off x="8005882" y="3482578"/>
            <a:ext cx="5176838"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LI</a:t>
            </a:r>
            <a:r>
              <a:rPr lang="en-US" sz="1750" dirty="0">
                <a:solidFill>
                  <a:srgbClr val="272525"/>
                </a:solidFill>
                <a:latin typeface="Open Sans" pitchFamily="34" charset="0"/>
                <a:ea typeface="Open Sans" pitchFamily="34" charset="-122"/>
                <a:cs typeface="Open Sans" pitchFamily="34" charset="-120"/>
              </a:rPr>
              <a:t> tags define each list item.</a:t>
            </a:r>
            <a:endParaRPr lang="en-US" sz="1750" dirty="0"/>
          </a:p>
        </p:txBody>
      </p:sp>
      <p:sp>
        <p:nvSpPr>
          <p:cNvPr id="9" name="Text 6"/>
          <p:cNvSpPr/>
          <p:nvPr/>
        </p:nvSpPr>
        <p:spPr>
          <a:xfrm>
            <a:off x="8005882" y="4049554"/>
            <a:ext cx="5176838"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They are great for step-by-step instructions.</a:t>
            </a:r>
            <a:endParaRPr lang="en-US" sz="1750" dirty="0"/>
          </a:p>
        </p:txBody>
      </p:sp>
      <p:sp>
        <p:nvSpPr>
          <p:cNvPr id="10" name="Shape 7"/>
          <p:cNvSpPr/>
          <p:nvPr/>
        </p:nvSpPr>
        <p:spPr>
          <a:xfrm>
            <a:off x="7268766" y="4866084"/>
            <a:ext cx="510302" cy="510302"/>
          </a:xfrm>
          <a:prstGeom prst="roundRect">
            <a:avLst>
              <a:gd name="adj" fmla="val 1792"/>
            </a:avLst>
          </a:prstGeom>
          <a:solidFill>
            <a:srgbClr val="F2EEEE"/>
          </a:solidFill>
          <a:ln w="7620">
            <a:solidFill>
              <a:srgbClr val="D8D4D4"/>
            </a:solidFill>
            <a:prstDash val="solid"/>
          </a:ln>
        </p:spPr>
      </p:sp>
      <p:sp>
        <p:nvSpPr>
          <p:cNvPr id="11" name="Text 8"/>
          <p:cNvSpPr/>
          <p:nvPr/>
        </p:nvSpPr>
        <p:spPr>
          <a:xfrm>
            <a:off x="7353836" y="4908590"/>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2</a:t>
            </a:r>
            <a:endParaRPr lang="en-US" sz="2650" dirty="0"/>
          </a:p>
        </p:txBody>
      </p:sp>
      <p:sp>
        <p:nvSpPr>
          <p:cNvPr id="12" name="Text 9"/>
          <p:cNvSpPr/>
          <p:nvPr/>
        </p:nvSpPr>
        <p:spPr>
          <a:xfrm>
            <a:off x="8005882" y="494395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Unordered Lists</a:t>
            </a:r>
            <a:endParaRPr lang="en-US" sz="2200" dirty="0"/>
          </a:p>
        </p:txBody>
      </p:sp>
      <p:sp>
        <p:nvSpPr>
          <p:cNvPr id="13" name="Text 10"/>
          <p:cNvSpPr/>
          <p:nvPr/>
        </p:nvSpPr>
        <p:spPr>
          <a:xfrm>
            <a:off x="8005882" y="5525095"/>
            <a:ext cx="5176838"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UL</a:t>
            </a:r>
            <a:r>
              <a:rPr lang="en-US" sz="1750" dirty="0">
                <a:solidFill>
                  <a:srgbClr val="272525"/>
                </a:solidFill>
                <a:latin typeface="Open Sans" pitchFamily="34" charset="0"/>
                <a:ea typeface="Open Sans" pitchFamily="34" charset="-122"/>
                <a:cs typeface="Open Sans" pitchFamily="34" charset="-120"/>
              </a:rPr>
              <a:t> tags create bulleted lists.</a:t>
            </a:r>
            <a:endParaRPr lang="en-US" sz="1750" dirty="0"/>
          </a:p>
        </p:txBody>
      </p:sp>
      <p:sp>
        <p:nvSpPr>
          <p:cNvPr id="14" name="Text 11"/>
          <p:cNvSpPr/>
          <p:nvPr/>
        </p:nvSpPr>
        <p:spPr>
          <a:xfrm>
            <a:off x="8005882" y="6092071"/>
            <a:ext cx="5176838"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LI</a:t>
            </a:r>
            <a:r>
              <a:rPr lang="en-US" sz="1750" dirty="0">
                <a:solidFill>
                  <a:srgbClr val="272525"/>
                </a:solidFill>
                <a:latin typeface="Open Sans" pitchFamily="34" charset="0"/>
                <a:ea typeface="Open Sans" pitchFamily="34" charset="-122"/>
                <a:cs typeface="Open Sans" pitchFamily="34" charset="-120"/>
              </a:rPr>
              <a:t> tags define each list item.</a:t>
            </a:r>
            <a:endParaRPr lang="en-US" sz="1750" dirty="0"/>
          </a:p>
        </p:txBody>
      </p:sp>
      <p:sp>
        <p:nvSpPr>
          <p:cNvPr id="15" name="Text 12"/>
          <p:cNvSpPr/>
          <p:nvPr/>
        </p:nvSpPr>
        <p:spPr>
          <a:xfrm>
            <a:off x="8005882" y="6659047"/>
            <a:ext cx="5176838"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Open Sans" pitchFamily="34" charset="0"/>
                <a:ea typeface="Open Sans" pitchFamily="34" charset="-122"/>
                <a:cs typeface="Open Sans" pitchFamily="34" charset="-120"/>
              </a:rPr>
              <a:t>Perfect for non-sequential information.</a:t>
            </a:r>
            <a:endParaRPr lang="en-US" sz="1750" dirty="0"/>
          </a:p>
        </p:txBody>
      </p:sp>
      <p:pic>
        <p:nvPicPr>
          <p:cNvPr id="18" name="Image 1" descr="preencoded.png"/>
          <p:cNvPicPr>
            <a:picLocks noChangeAspect="1"/>
          </p:cNvPicPr>
          <p:nvPr/>
        </p:nvPicPr>
        <p:blipFill>
          <a:blip r:embed="rId2"/>
          <a:stretch>
            <a:fillRect/>
          </a:stretch>
        </p:blipFill>
        <p:spPr>
          <a:xfrm>
            <a:off x="12750800" y="228600"/>
            <a:ext cx="1651000" cy="7740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91433"/>
            <a:ext cx="5670590" cy="708779"/>
          </a:xfrm>
          <a:prstGeom prst="rect">
            <a:avLst/>
          </a:prstGeom>
          <a:noFill/>
        </p:spPr>
        <p:txBody>
          <a:bodyPr wrap="none" lIns="0" tIns="0" rIns="0" bIns="0" rtlCol="0" anchor="t"/>
          <a:lstStyle/>
          <a:p>
            <a:pPr marL="0" indent="0" algn="l">
              <a:lnSpc>
                <a:spcPts val="5550"/>
              </a:lnSpc>
              <a:buNone/>
            </a:pPr>
            <a:r>
              <a:rPr lang="en-US" sz="6000" b="1" dirty="0">
                <a:solidFill>
                  <a:srgbClr val="000000"/>
                </a:solidFill>
                <a:latin typeface="Calibri Light" panose="020F0302020204030204" charset="0"/>
                <a:ea typeface="Playfair Display Bold" pitchFamily="34" charset="-122"/>
                <a:cs typeface="Calibri Light" panose="020F0302020204030204" charset="0"/>
              </a:rPr>
              <a:t>Formatting Text</a:t>
            </a:r>
            <a:endParaRPr lang="en-US" sz="6000" b="1" dirty="0">
              <a:solidFill>
                <a:srgbClr val="000000"/>
              </a:solidFill>
              <a:latin typeface="Calibri Light" panose="020F0302020204030204" charset="0"/>
              <a:ea typeface="Playfair Display Bold" pitchFamily="34" charset="-122"/>
              <a:cs typeface="Calibri Light" panose="020F0302020204030204" charset="0"/>
            </a:endParaRPr>
          </a:p>
        </p:txBody>
      </p:sp>
      <p:sp>
        <p:nvSpPr>
          <p:cNvPr id="4" name="Shape 1"/>
          <p:cNvSpPr/>
          <p:nvPr/>
        </p:nvSpPr>
        <p:spPr>
          <a:xfrm>
            <a:off x="845225" y="2040374"/>
            <a:ext cx="510302" cy="510302"/>
          </a:xfrm>
          <a:prstGeom prst="roundRect">
            <a:avLst>
              <a:gd name="adj" fmla="val 1792"/>
            </a:avLst>
          </a:prstGeom>
          <a:solidFill>
            <a:srgbClr val="F2EEEE"/>
          </a:solidFill>
          <a:ln w="7620">
            <a:solidFill>
              <a:srgbClr val="D8D4D4"/>
            </a:solidFill>
            <a:prstDash val="solid"/>
          </a:ln>
        </p:spPr>
      </p:sp>
      <p:sp>
        <p:nvSpPr>
          <p:cNvPr id="5" name="Text 2"/>
          <p:cNvSpPr/>
          <p:nvPr/>
        </p:nvSpPr>
        <p:spPr>
          <a:xfrm>
            <a:off x="930295" y="2082879"/>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1530906" y="211824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Bold Text</a:t>
            </a:r>
            <a:endParaRPr lang="en-US" sz="2200" dirty="0"/>
          </a:p>
        </p:txBody>
      </p:sp>
      <p:sp>
        <p:nvSpPr>
          <p:cNvPr id="9" name="Shape 6"/>
          <p:cNvSpPr/>
          <p:nvPr/>
        </p:nvSpPr>
        <p:spPr>
          <a:xfrm>
            <a:off x="845225" y="3924181"/>
            <a:ext cx="510302" cy="510302"/>
          </a:xfrm>
          <a:prstGeom prst="roundRect">
            <a:avLst>
              <a:gd name="adj" fmla="val 1792"/>
            </a:avLst>
          </a:prstGeom>
          <a:solidFill>
            <a:srgbClr val="F2EEEE"/>
          </a:solidFill>
          <a:ln w="7620">
            <a:solidFill>
              <a:srgbClr val="D8D4D4"/>
            </a:solidFill>
            <a:prstDash val="solid"/>
          </a:ln>
        </p:spPr>
      </p:sp>
      <p:sp>
        <p:nvSpPr>
          <p:cNvPr id="10" name="Text 7"/>
          <p:cNvSpPr/>
          <p:nvPr/>
        </p:nvSpPr>
        <p:spPr>
          <a:xfrm>
            <a:off x="930295" y="3966686"/>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2</a:t>
            </a:r>
            <a:endParaRPr lang="en-US" sz="2650" dirty="0"/>
          </a:p>
        </p:txBody>
      </p:sp>
      <p:sp>
        <p:nvSpPr>
          <p:cNvPr id="11" name="Text 8"/>
          <p:cNvSpPr/>
          <p:nvPr/>
        </p:nvSpPr>
        <p:spPr>
          <a:xfrm>
            <a:off x="1530906" y="400204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Italic Text</a:t>
            </a:r>
            <a:endParaRPr lang="en-US" sz="2200" dirty="0"/>
          </a:p>
        </p:txBody>
      </p:sp>
      <p:sp>
        <p:nvSpPr>
          <p:cNvPr id="14" name="Shape 11"/>
          <p:cNvSpPr/>
          <p:nvPr/>
        </p:nvSpPr>
        <p:spPr>
          <a:xfrm>
            <a:off x="845225" y="5807988"/>
            <a:ext cx="510302" cy="510302"/>
          </a:xfrm>
          <a:prstGeom prst="roundRect">
            <a:avLst>
              <a:gd name="adj" fmla="val 1792"/>
            </a:avLst>
          </a:prstGeom>
          <a:solidFill>
            <a:srgbClr val="F2EEEE"/>
          </a:solidFill>
          <a:ln w="7620">
            <a:solidFill>
              <a:srgbClr val="D8D4D4"/>
            </a:solidFill>
            <a:prstDash val="solid"/>
          </a:ln>
        </p:spPr>
      </p:sp>
      <p:sp>
        <p:nvSpPr>
          <p:cNvPr id="15" name="Text 12"/>
          <p:cNvSpPr/>
          <p:nvPr/>
        </p:nvSpPr>
        <p:spPr>
          <a:xfrm>
            <a:off x="930295" y="5850493"/>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3</a:t>
            </a:r>
            <a:endParaRPr lang="en-US" sz="2650" dirty="0"/>
          </a:p>
        </p:txBody>
      </p:sp>
      <p:sp>
        <p:nvSpPr>
          <p:cNvPr id="16" name="Text 13"/>
          <p:cNvSpPr/>
          <p:nvPr/>
        </p:nvSpPr>
        <p:spPr>
          <a:xfrm>
            <a:off x="1530906" y="588585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Line Breaks</a:t>
            </a:r>
            <a:endParaRPr lang="en-US" sz="2200" dirty="0"/>
          </a:p>
        </p:txBody>
      </p:sp>
      <p:sp>
        <p:nvSpPr>
          <p:cNvPr id="19" name="Text Box 18"/>
          <p:cNvSpPr txBox="1"/>
          <p:nvPr/>
        </p:nvSpPr>
        <p:spPr>
          <a:xfrm>
            <a:off x="1810385" y="2742565"/>
            <a:ext cx="1577975" cy="645160"/>
          </a:xfrm>
          <a:prstGeom prst="rect">
            <a:avLst/>
          </a:prstGeom>
          <a:noFill/>
        </p:spPr>
        <p:txBody>
          <a:bodyPr wrap="square" rtlCol="0">
            <a:spAutoFit/>
          </a:bodyPr>
          <a:p>
            <a:r>
              <a:rPr lang="en-US" sz="3600"/>
              <a:t>&lt;b&gt;</a:t>
            </a:r>
            <a:endParaRPr lang="en-US" sz="3600"/>
          </a:p>
        </p:txBody>
      </p:sp>
      <p:sp>
        <p:nvSpPr>
          <p:cNvPr id="20" name="Text Box 19"/>
          <p:cNvSpPr txBox="1"/>
          <p:nvPr/>
        </p:nvSpPr>
        <p:spPr>
          <a:xfrm>
            <a:off x="1810385" y="4671060"/>
            <a:ext cx="2080260" cy="645160"/>
          </a:xfrm>
          <a:prstGeom prst="rect">
            <a:avLst/>
          </a:prstGeom>
          <a:noFill/>
        </p:spPr>
        <p:txBody>
          <a:bodyPr wrap="square" rtlCol="0" anchor="t">
            <a:spAutoFit/>
          </a:bodyPr>
          <a:p>
            <a:r>
              <a:rPr lang="en-US" sz="3600">
                <a:sym typeface="+mn-ea"/>
              </a:rPr>
              <a:t>&lt;i&gt;</a:t>
            </a:r>
            <a:endParaRPr lang="en-US" sz="3600">
              <a:sym typeface="+mn-ea"/>
            </a:endParaRPr>
          </a:p>
        </p:txBody>
      </p:sp>
      <p:sp>
        <p:nvSpPr>
          <p:cNvPr id="21" name="Text Box 20"/>
          <p:cNvSpPr txBox="1"/>
          <p:nvPr/>
        </p:nvSpPr>
        <p:spPr>
          <a:xfrm>
            <a:off x="1810385" y="6599555"/>
            <a:ext cx="1266190" cy="645160"/>
          </a:xfrm>
          <a:prstGeom prst="rect">
            <a:avLst/>
          </a:prstGeom>
          <a:noFill/>
        </p:spPr>
        <p:txBody>
          <a:bodyPr wrap="square" rtlCol="0" anchor="t">
            <a:spAutoFit/>
          </a:bodyPr>
          <a:p>
            <a:r>
              <a:rPr lang="en-US" sz="3600">
                <a:sym typeface="+mn-ea"/>
              </a:rPr>
              <a:t>&lt;br&gt;</a:t>
            </a:r>
            <a:endParaRPr lang="en-US" sz="3600">
              <a:sym typeface="+mn-ea"/>
            </a:endParaRPr>
          </a:p>
        </p:txBody>
      </p:sp>
      <p:pic>
        <p:nvPicPr>
          <p:cNvPr id="22" name="Image 1" descr="preencoded.png"/>
          <p:cNvPicPr>
            <a:picLocks noChangeAspect="1"/>
          </p:cNvPicPr>
          <p:nvPr/>
        </p:nvPicPr>
        <p:blipFill>
          <a:blip r:embed="rId2"/>
          <a:stretch>
            <a:fillRect/>
          </a:stretch>
        </p:blipFill>
        <p:spPr>
          <a:xfrm>
            <a:off x="793750" y="217170"/>
            <a:ext cx="1382395" cy="6483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2030"/>
            <a:ext cx="10203299" cy="708779"/>
          </a:xfrm>
          <a:prstGeom prst="rect">
            <a:avLst/>
          </a:prstGeom>
          <a:noFill/>
        </p:spPr>
        <p:txBody>
          <a:bodyPr wrap="none" lIns="0" tIns="0" rIns="0" bIns="0" rtlCol="0" anchor="t"/>
          <a:lstStyle/>
          <a:p>
            <a:pPr marL="0" indent="0" algn="l">
              <a:lnSpc>
                <a:spcPts val="5550"/>
              </a:lnSpc>
              <a:buNone/>
            </a:pPr>
            <a:r>
              <a:rPr lang="en-US" sz="5400" b="1" dirty="0">
                <a:solidFill>
                  <a:srgbClr val="000000"/>
                </a:solidFill>
                <a:latin typeface="Calibri Light" panose="020F0302020204030204" charset="0"/>
                <a:ea typeface="Playfair Display Bold" pitchFamily="34" charset="-122"/>
                <a:cs typeface="Calibri Light" panose="020F0302020204030204" charset="0"/>
              </a:rPr>
              <a:t>Tables and Forms: A Brief Introduction</a:t>
            </a:r>
            <a:endParaRPr lang="en-US" sz="5400" b="1" dirty="0">
              <a:solidFill>
                <a:srgbClr val="000000"/>
              </a:solidFill>
              <a:latin typeface="Calibri Light" panose="020F0302020204030204" charset="0"/>
              <a:ea typeface="Playfair Display Bold" pitchFamily="34" charset="-122"/>
              <a:cs typeface="Calibri Light" panose="020F0302020204030204" charset="0"/>
            </a:endParaRPr>
          </a:p>
        </p:txBody>
      </p:sp>
      <p:sp>
        <p:nvSpPr>
          <p:cNvPr id="3" name="Shape 1"/>
          <p:cNvSpPr/>
          <p:nvPr/>
        </p:nvSpPr>
        <p:spPr>
          <a:xfrm>
            <a:off x="793790" y="2306122"/>
            <a:ext cx="226814" cy="1964650"/>
          </a:xfrm>
          <a:prstGeom prst="roundRect">
            <a:avLst>
              <a:gd name="adj" fmla="val 4031"/>
            </a:avLst>
          </a:prstGeom>
          <a:solidFill>
            <a:srgbClr val="F2EEEE"/>
          </a:solidFill>
          <a:ln w="7620">
            <a:solidFill>
              <a:srgbClr val="D8D4D4"/>
            </a:solidFill>
            <a:prstDash val="solid"/>
          </a:ln>
        </p:spPr>
      </p:sp>
      <p:sp>
        <p:nvSpPr>
          <p:cNvPr id="4" name="Text 2"/>
          <p:cNvSpPr/>
          <p:nvPr/>
        </p:nvSpPr>
        <p:spPr>
          <a:xfrm>
            <a:off x="1247418" y="2532936"/>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Tables</a:t>
            </a:r>
            <a:endParaRPr lang="en-US" sz="2200" dirty="0"/>
          </a:p>
        </p:txBody>
      </p:sp>
      <p:sp>
        <p:nvSpPr>
          <p:cNvPr id="5" name="Text 3"/>
          <p:cNvSpPr/>
          <p:nvPr/>
        </p:nvSpPr>
        <p:spPr>
          <a:xfrm>
            <a:off x="1247418" y="3114080"/>
            <a:ext cx="5460325"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Table</a:t>
            </a:r>
            <a:r>
              <a:rPr lang="en-US" sz="1750" dirty="0">
                <a:solidFill>
                  <a:srgbClr val="272525"/>
                </a:solidFill>
                <a:latin typeface="Open Sans" pitchFamily="34" charset="0"/>
                <a:ea typeface="Open Sans" pitchFamily="34" charset="-122"/>
                <a:cs typeface="Open Sans" pitchFamily="34" charset="-120"/>
              </a:rPr>
              <a:t> organises data in rows and columns.</a:t>
            </a:r>
            <a:endParaRPr lang="en-US" sz="1750" dirty="0"/>
          </a:p>
        </p:txBody>
      </p:sp>
      <p:sp>
        <p:nvSpPr>
          <p:cNvPr id="6" name="Text 4"/>
          <p:cNvSpPr/>
          <p:nvPr/>
        </p:nvSpPr>
        <p:spPr>
          <a:xfrm>
            <a:off x="1247418" y="3681055"/>
            <a:ext cx="5460325"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TR</a:t>
            </a:r>
            <a:r>
              <a:rPr lang="en-US" sz="1750" dirty="0">
                <a:solidFill>
                  <a:srgbClr val="272525"/>
                </a:solidFill>
                <a:latin typeface="Open Sans" pitchFamily="34" charset="0"/>
                <a:ea typeface="Open Sans" pitchFamily="34" charset="-122"/>
                <a:cs typeface="Open Sans" pitchFamily="34" charset="-120"/>
              </a:rPr>
              <a:t> for rows, </a:t>
            </a:r>
            <a:r>
              <a:rPr lang="en-US" sz="1750" b="1" dirty="0">
                <a:solidFill>
                  <a:srgbClr val="272525"/>
                </a:solidFill>
                <a:latin typeface="Open Sans" pitchFamily="34" charset="0"/>
                <a:ea typeface="Open Sans" pitchFamily="34" charset="-122"/>
                <a:cs typeface="Open Sans" pitchFamily="34" charset="-120"/>
              </a:rPr>
              <a:t>TD</a:t>
            </a:r>
            <a:r>
              <a:rPr lang="en-US" sz="1750" dirty="0">
                <a:solidFill>
                  <a:srgbClr val="272525"/>
                </a:solidFill>
                <a:latin typeface="Open Sans" pitchFamily="34" charset="0"/>
                <a:ea typeface="Open Sans" pitchFamily="34" charset="-122"/>
                <a:cs typeface="Open Sans" pitchFamily="34" charset="-120"/>
              </a:rPr>
              <a:t> for data cells, </a:t>
            </a:r>
            <a:r>
              <a:rPr lang="en-US" sz="1750" b="1" dirty="0">
                <a:solidFill>
                  <a:srgbClr val="272525"/>
                </a:solidFill>
                <a:latin typeface="Open Sans" pitchFamily="34" charset="0"/>
                <a:ea typeface="Open Sans" pitchFamily="34" charset="-122"/>
                <a:cs typeface="Open Sans" pitchFamily="34" charset="-120"/>
              </a:rPr>
              <a:t>TH</a:t>
            </a:r>
            <a:r>
              <a:rPr lang="en-US" sz="1750" dirty="0">
                <a:solidFill>
                  <a:srgbClr val="272525"/>
                </a:solidFill>
                <a:latin typeface="Open Sans" pitchFamily="34" charset="0"/>
                <a:ea typeface="Open Sans" pitchFamily="34" charset="-122"/>
                <a:cs typeface="Open Sans" pitchFamily="34" charset="-120"/>
              </a:rPr>
              <a:t> for headers.</a:t>
            </a:r>
            <a:endParaRPr lang="en-US" sz="1750" dirty="0"/>
          </a:p>
        </p:txBody>
      </p:sp>
      <p:sp>
        <p:nvSpPr>
          <p:cNvPr id="7" name="Shape 5"/>
          <p:cNvSpPr/>
          <p:nvPr/>
        </p:nvSpPr>
        <p:spPr>
          <a:xfrm>
            <a:off x="1133951" y="4440793"/>
            <a:ext cx="226814" cy="2531626"/>
          </a:xfrm>
          <a:prstGeom prst="roundRect">
            <a:avLst>
              <a:gd name="adj" fmla="val 4031"/>
            </a:avLst>
          </a:prstGeom>
          <a:solidFill>
            <a:srgbClr val="F2EEEE"/>
          </a:solidFill>
          <a:ln w="7620">
            <a:solidFill>
              <a:srgbClr val="D8D4D4"/>
            </a:solidFill>
            <a:prstDash val="solid"/>
          </a:ln>
        </p:spPr>
      </p:sp>
      <p:sp>
        <p:nvSpPr>
          <p:cNvPr id="8" name="Text 6"/>
          <p:cNvSpPr/>
          <p:nvPr/>
        </p:nvSpPr>
        <p:spPr>
          <a:xfrm>
            <a:off x="1587579" y="466760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Forms</a:t>
            </a:r>
            <a:endParaRPr lang="en-US" sz="2200" dirty="0"/>
          </a:p>
        </p:txBody>
      </p:sp>
      <p:sp>
        <p:nvSpPr>
          <p:cNvPr id="9" name="Text 7"/>
          <p:cNvSpPr/>
          <p:nvPr/>
        </p:nvSpPr>
        <p:spPr>
          <a:xfrm>
            <a:off x="1587579" y="5248751"/>
            <a:ext cx="5120164"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Form</a:t>
            </a:r>
            <a:r>
              <a:rPr lang="en-US" sz="1750" dirty="0">
                <a:solidFill>
                  <a:srgbClr val="272525"/>
                </a:solidFill>
                <a:latin typeface="Open Sans" pitchFamily="34" charset="0"/>
                <a:ea typeface="Open Sans" pitchFamily="34" charset="-122"/>
                <a:cs typeface="Open Sans" pitchFamily="34" charset="-120"/>
              </a:rPr>
              <a:t> collects user input.</a:t>
            </a:r>
            <a:endParaRPr lang="en-US" sz="1750" dirty="0"/>
          </a:p>
        </p:txBody>
      </p:sp>
      <p:sp>
        <p:nvSpPr>
          <p:cNvPr id="10" name="Text 8"/>
          <p:cNvSpPr/>
          <p:nvPr/>
        </p:nvSpPr>
        <p:spPr>
          <a:xfrm>
            <a:off x="1587579" y="5815727"/>
            <a:ext cx="5120164"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Input</a:t>
            </a:r>
            <a:r>
              <a:rPr lang="en-US" sz="1750" dirty="0">
                <a:solidFill>
                  <a:srgbClr val="272525"/>
                </a:solidFill>
                <a:latin typeface="Open Sans" pitchFamily="34" charset="0"/>
                <a:ea typeface="Open Sans" pitchFamily="34" charset="-122"/>
                <a:cs typeface="Open Sans" pitchFamily="34" charset="-120"/>
              </a:rPr>
              <a:t> fields gather text, numbers, etc.</a:t>
            </a:r>
            <a:endParaRPr lang="en-US" sz="1750" dirty="0"/>
          </a:p>
        </p:txBody>
      </p:sp>
      <p:sp>
        <p:nvSpPr>
          <p:cNvPr id="11" name="Text 9"/>
          <p:cNvSpPr/>
          <p:nvPr/>
        </p:nvSpPr>
        <p:spPr>
          <a:xfrm>
            <a:off x="1587579" y="6382702"/>
            <a:ext cx="5120164" cy="362903"/>
          </a:xfrm>
          <a:prstGeom prst="rect">
            <a:avLst/>
          </a:prstGeom>
          <a:noFill/>
        </p:spPr>
        <p:txBody>
          <a:bodyPr wrap="none" lIns="0" tIns="0" rIns="0" bIns="0" rtlCol="0" anchor="t"/>
          <a:lstStyle/>
          <a:p>
            <a:pPr marL="0" indent="0" algn="l">
              <a:lnSpc>
                <a:spcPts val="2850"/>
              </a:lnSpc>
              <a:buNone/>
            </a:pPr>
            <a:r>
              <a:rPr lang="en-US" sz="1750" b="1" dirty="0">
                <a:solidFill>
                  <a:srgbClr val="272525"/>
                </a:solidFill>
                <a:latin typeface="Open Sans" pitchFamily="34" charset="0"/>
                <a:ea typeface="Open Sans" pitchFamily="34" charset="-122"/>
                <a:cs typeface="Open Sans" pitchFamily="34" charset="-120"/>
              </a:rPr>
              <a:t>Button</a:t>
            </a:r>
            <a:r>
              <a:rPr lang="en-US" sz="1750" dirty="0">
                <a:solidFill>
                  <a:srgbClr val="272525"/>
                </a:solidFill>
                <a:latin typeface="Open Sans" pitchFamily="34" charset="0"/>
                <a:ea typeface="Open Sans" pitchFamily="34" charset="-122"/>
                <a:cs typeface="Open Sans" pitchFamily="34" charset="-120"/>
              </a:rPr>
              <a:t> submits the form data.</a:t>
            </a:r>
            <a:endParaRPr lang="en-US" sz="1750" dirty="0"/>
          </a:p>
        </p:txBody>
      </p:sp>
      <p:pic>
        <p:nvPicPr>
          <p:cNvPr id="12" name="Image 0" descr="preencoded.png"/>
          <p:cNvPicPr>
            <a:picLocks noChangeAspect="1"/>
          </p:cNvPicPr>
          <p:nvPr/>
        </p:nvPicPr>
        <p:blipFill>
          <a:blip r:embed="rId1"/>
          <a:stretch>
            <a:fillRect/>
          </a:stretch>
        </p:blipFill>
        <p:spPr>
          <a:xfrm>
            <a:off x="7268766" y="2306122"/>
            <a:ext cx="5913953" cy="4046339"/>
          </a:xfrm>
          <a:prstGeom prst="rect">
            <a:avLst/>
          </a:prstGeom>
        </p:spPr>
      </p:pic>
      <p:pic>
        <p:nvPicPr>
          <p:cNvPr id="13" name="Image 1" descr="preencoded.png"/>
          <p:cNvPicPr>
            <a:picLocks noChangeAspect="1"/>
          </p:cNvPicPr>
          <p:nvPr/>
        </p:nvPicPr>
        <p:blipFill>
          <a:blip r:embed="rId2"/>
          <a:stretch>
            <a:fillRect/>
          </a:stretch>
        </p:blipFill>
        <p:spPr>
          <a:xfrm>
            <a:off x="12750800" y="228600"/>
            <a:ext cx="1651000" cy="774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8133"/>
            <a:ext cx="5670590" cy="708779"/>
          </a:xfrm>
          <a:prstGeom prst="rect">
            <a:avLst/>
          </a:prstGeom>
          <a:noFill/>
        </p:spPr>
        <p:txBody>
          <a:bodyPr wrap="none" lIns="0" tIns="0" rIns="0" bIns="0" rtlCol="0" anchor="t"/>
          <a:lstStyle/>
          <a:p>
            <a:pPr marL="0" indent="0" algn="l">
              <a:lnSpc>
                <a:spcPts val="5550"/>
              </a:lnSpc>
              <a:buNone/>
            </a:pPr>
            <a:r>
              <a:rPr lang="en-US" sz="6000" b="1" dirty="0">
                <a:solidFill>
                  <a:srgbClr val="000000"/>
                </a:solidFill>
                <a:latin typeface="Calibri Light" panose="020F0302020204030204" charset="0"/>
                <a:ea typeface="Playfair Display Bold" pitchFamily="34" charset="-122"/>
                <a:cs typeface="Calibri Light" panose="020F0302020204030204" charset="0"/>
              </a:rPr>
              <a:t>Final Tips and Recap</a:t>
            </a:r>
            <a:endParaRPr lang="en-US" sz="6000" b="1" dirty="0">
              <a:solidFill>
                <a:srgbClr val="000000"/>
              </a:solidFill>
              <a:latin typeface="Calibri Light" panose="020F0302020204030204" charset="0"/>
              <a:ea typeface="Playfair Display Bold" pitchFamily="34" charset="-122"/>
              <a:cs typeface="Calibri Light" panose="020F0302020204030204" charset="0"/>
            </a:endParaRPr>
          </a:p>
        </p:txBody>
      </p:sp>
      <p:sp>
        <p:nvSpPr>
          <p:cNvPr id="4" name="Shape 1"/>
          <p:cNvSpPr/>
          <p:nvPr/>
        </p:nvSpPr>
        <p:spPr>
          <a:xfrm>
            <a:off x="793790" y="2512179"/>
            <a:ext cx="510302" cy="510302"/>
          </a:xfrm>
          <a:prstGeom prst="roundRect">
            <a:avLst>
              <a:gd name="adj" fmla="val 1792"/>
            </a:avLst>
          </a:prstGeom>
          <a:solidFill>
            <a:srgbClr val="F2EEEE"/>
          </a:solidFill>
          <a:ln w="7620">
            <a:solidFill>
              <a:srgbClr val="D8D4D4"/>
            </a:solidFill>
            <a:prstDash val="solid"/>
          </a:ln>
        </p:spPr>
      </p:sp>
      <p:sp>
        <p:nvSpPr>
          <p:cNvPr id="5" name="Text 2"/>
          <p:cNvSpPr/>
          <p:nvPr/>
        </p:nvSpPr>
        <p:spPr>
          <a:xfrm>
            <a:off x="878860" y="2562939"/>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1530906" y="2550676"/>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Close Your Tags</a:t>
            </a:r>
            <a:endParaRPr lang="en-US" sz="2200" dirty="0"/>
          </a:p>
        </p:txBody>
      </p:sp>
      <p:sp>
        <p:nvSpPr>
          <p:cNvPr id="9" name="Shape 6"/>
          <p:cNvSpPr/>
          <p:nvPr/>
        </p:nvSpPr>
        <p:spPr>
          <a:xfrm>
            <a:off x="862370" y="3663196"/>
            <a:ext cx="510302" cy="510302"/>
          </a:xfrm>
          <a:prstGeom prst="roundRect">
            <a:avLst>
              <a:gd name="adj" fmla="val 1792"/>
            </a:avLst>
          </a:prstGeom>
          <a:solidFill>
            <a:srgbClr val="F2EEEE"/>
          </a:solidFill>
          <a:ln w="7620">
            <a:solidFill>
              <a:srgbClr val="D8D4D4"/>
            </a:solidFill>
            <a:prstDash val="solid"/>
          </a:ln>
        </p:spPr>
      </p:sp>
      <p:sp>
        <p:nvSpPr>
          <p:cNvPr id="10" name="Text 7"/>
          <p:cNvSpPr/>
          <p:nvPr/>
        </p:nvSpPr>
        <p:spPr>
          <a:xfrm>
            <a:off x="963950" y="3679666"/>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2</a:t>
            </a:r>
            <a:endParaRPr lang="en-US" sz="2650" dirty="0"/>
          </a:p>
        </p:txBody>
      </p:sp>
      <p:sp>
        <p:nvSpPr>
          <p:cNvPr id="11" name="Text 8"/>
          <p:cNvSpPr/>
          <p:nvPr/>
        </p:nvSpPr>
        <p:spPr>
          <a:xfrm>
            <a:off x="1530906" y="3756303"/>
            <a:ext cx="2857500"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Indent for Readability</a:t>
            </a:r>
            <a:endParaRPr lang="en-US" sz="2200" dirty="0"/>
          </a:p>
        </p:txBody>
      </p:sp>
      <p:sp>
        <p:nvSpPr>
          <p:cNvPr id="14" name="Shape 11"/>
          <p:cNvSpPr/>
          <p:nvPr/>
        </p:nvSpPr>
        <p:spPr>
          <a:xfrm>
            <a:off x="878880" y="5097423"/>
            <a:ext cx="510302" cy="510302"/>
          </a:xfrm>
          <a:prstGeom prst="roundRect">
            <a:avLst>
              <a:gd name="adj" fmla="val 1792"/>
            </a:avLst>
          </a:prstGeom>
          <a:solidFill>
            <a:srgbClr val="F2EEEE"/>
          </a:solidFill>
          <a:ln w="7620">
            <a:solidFill>
              <a:srgbClr val="D8D4D4"/>
            </a:solidFill>
            <a:prstDash val="solid"/>
          </a:ln>
        </p:spPr>
      </p:sp>
      <p:sp>
        <p:nvSpPr>
          <p:cNvPr id="16" name="Text 13"/>
          <p:cNvSpPr/>
          <p:nvPr/>
        </p:nvSpPr>
        <p:spPr>
          <a:xfrm>
            <a:off x="1553131" y="509718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layfair Display Bold" pitchFamily="34" charset="0"/>
                <a:ea typeface="Playfair Display Bold" pitchFamily="34" charset="-122"/>
                <a:cs typeface="Playfair Display Bold" pitchFamily="34" charset="-120"/>
              </a:rPr>
              <a:t>Use Inspect Tool</a:t>
            </a:r>
            <a:endParaRPr lang="en-US" sz="2200" dirty="0"/>
          </a:p>
        </p:txBody>
      </p:sp>
      <p:pic>
        <p:nvPicPr>
          <p:cNvPr id="19" name="Image 1" descr="preencoded.png"/>
          <p:cNvPicPr>
            <a:picLocks noChangeAspect="1"/>
          </p:cNvPicPr>
          <p:nvPr/>
        </p:nvPicPr>
        <p:blipFill>
          <a:blip r:embed="rId2"/>
          <a:stretch>
            <a:fillRect/>
          </a:stretch>
        </p:blipFill>
        <p:spPr>
          <a:xfrm>
            <a:off x="793750" y="264160"/>
            <a:ext cx="1598295" cy="749300"/>
          </a:xfrm>
          <a:prstGeom prst="rect">
            <a:avLst/>
          </a:prstGeom>
        </p:spPr>
      </p:pic>
      <p:sp>
        <p:nvSpPr>
          <p:cNvPr id="20" name="Text 12"/>
          <p:cNvSpPr/>
          <p:nvPr/>
        </p:nvSpPr>
        <p:spPr>
          <a:xfrm>
            <a:off x="963950" y="5182473"/>
            <a:ext cx="340162" cy="425291"/>
          </a:xfrm>
          <a:prstGeom prst="rect">
            <a:avLst/>
          </a:prstGeom>
          <a:noFill/>
        </p:spPr>
        <p:txBody>
          <a:bodyPr wrap="none" lIns="0" tIns="0" rIns="0" bIns="0" rtlCol="0" anchor="t"/>
          <a:p>
            <a:pPr marL="0" indent="0" algn="ctr">
              <a:lnSpc>
                <a:spcPts val="2650"/>
              </a:lnSpc>
              <a:buNone/>
            </a:pPr>
            <a:r>
              <a:rPr lang="en-US" sz="2650" b="1" dirty="0">
                <a:solidFill>
                  <a:srgbClr val="272525"/>
                </a:solidFill>
                <a:latin typeface="Playfair Display Bold" pitchFamily="34" charset="0"/>
                <a:ea typeface="Playfair Display Bold" pitchFamily="34" charset="-122"/>
                <a:cs typeface="Playfair Display Bold" pitchFamily="34" charset="-120"/>
              </a:rPr>
              <a:t>3</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1565</Words>
  <Application>WPS Presentation</Application>
  <PresentationFormat>On-screen Show (16:9)</PresentationFormat>
  <Paragraphs>120</Paragraphs>
  <Slides>8</Slides>
  <Notes>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vt:i4>
      </vt:variant>
    </vt:vector>
  </HeadingPairs>
  <TitlesOfParts>
    <vt:vector size="28" baseType="lpstr">
      <vt:lpstr>Arial</vt:lpstr>
      <vt:lpstr>SimSun</vt:lpstr>
      <vt:lpstr>Wingdings</vt:lpstr>
      <vt:lpstr>Playfair Display Bold</vt:lpstr>
      <vt:lpstr>Segoe Print</vt:lpstr>
      <vt:lpstr>Playfair Display Bold</vt:lpstr>
      <vt:lpstr>Playfair Display Bold</vt:lpstr>
      <vt:lpstr>Open Sans</vt:lpstr>
      <vt:lpstr>Open Sans</vt:lpstr>
      <vt:lpstr>Open Sans</vt:lpstr>
      <vt:lpstr>Open Sans Bold</vt:lpstr>
      <vt:lpstr>Open Sans Bold</vt:lpstr>
      <vt:lpstr>Open Sans Bold</vt:lpstr>
      <vt:lpstr>Calibri</vt:lpstr>
      <vt:lpstr>Times New Roman</vt:lpstr>
      <vt:lpstr>Microsoft YaHei</vt:lpstr>
      <vt:lpstr>Arial Unicode MS</vt:lpstr>
      <vt:lpstr>Calibri Light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Adewuyi Goodness</cp:lastModifiedBy>
  <cp:revision>7</cp:revision>
  <dcterms:created xsi:type="dcterms:W3CDTF">2025-06-23T05:52:00Z</dcterms:created>
  <dcterms:modified xsi:type="dcterms:W3CDTF">2025-06-24T14:36:55Z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68C5AF816700483C94851664D7223069_12</vt:lpwstr>
  </property>
  <property fmtid="{D5CDD505-2E9C-101B-9397-08002B2CF9AE}" pid="3" name="KSOProductBuildVer">
    <vt:lpwstr>1033-12.2.0.21546</vt:lpwstr>
  </property>
</Properties>
</file>